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59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5F52-0236-4D68-9146-2E3688B1CE5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1483-B6CC-4FE9-8C5A-9C37EA88C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4E2809-589E-4AC8-9587-571C9EA4FFA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9A9F0E-DD94-4BF7-8C45-802319815C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…</a:t>
            </a:r>
            <a:br>
              <a:rPr lang="ru-RU" dirty="0" smtClean="0"/>
            </a:br>
            <a:r>
              <a:rPr lang="ru-RU" dirty="0" smtClean="0"/>
              <a:t>Семья ?   Семья!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Современная семья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1) </a:t>
            </a:r>
            <a:r>
              <a:rPr lang="ru-RU" dirty="0" smtClean="0">
                <a:solidFill>
                  <a:srgbClr val="FF0000"/>
                </a:solidFill>
              </a:rPr>
              <a:t>состав семьи – </a:t>
            </a:r>
            <a:r>
              <a:rPr lang="ru-RU" dirty="0" smtClean="0">
                <a:solidFill>
                  <a:schemeClr val="tx2"/>
                </a:solidFill>
              </a:rPr>
              <a:t>малочисленные семьи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цели создания семьи </a:t>
            </a:r>
            <a:r>
              <a:rPr lang="ru-RU" dirty="0" smtClean="0">
                <a:solidFill>
                  <a:schemeClr val="tx2"/>
                </a:solidFill>
              </a:rPr>
              <a:t>– хозяйство, рождение детей, воспитание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3) </a:t>
            </a:r>
            <a:r>
              <a:rPr lang="ru-RU" dirty="0" smtClean="0">
                <a:solidFill>
                  <a:srgbClr val="FF0000"/>
                </a:solidFill>
              </a:rPr>
              <a:t>структура семьи </a:t>
            </a:r>
            <a:r>
              <a:rPr lang="ru-RU" dirty="0" smtClean="0"/>
              <a:t>– равные права и обязанности, воспитание детей, большое значение имеют права ребёнка</a:t>
            </a:r>
          </a:p>
          <a:p>
            <a:r>
              <a:rPr lang="ru-RU" dirty="0" smtClean="0"/>
              <a:t> 4) </a:t>
            </a:r>
            <a:r>
              <a:rPr lang="ru-RU" dirty="0" smtClean="0">
                <a:solidFill>
                  <a:srgbClr val="FF0000"/>
                </a:solidFill>
              </a:rPr>
              <a:t>система ценностей </a:t>
            </a:r>
            <a:r>
              <a:rPr lang="ru-RU" dirty="0" smtClean="0"/>
              <a:t>– права человека. Равноправие, взаимопомощь, трудолюбие, предприимчивость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E:\фото\100_2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829050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E:\фото\Новая папка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0"/>
            <a:ext cx="4038600" cy="2771345"/>
          </a:xfrm>
          <a:prstGeom prst="rect">
            <a:avLst/>
          </a:prstGeom>
          <a:noFill/>
        </p:spPr>
      </p:pic>
      <p:pic>
        <p:nvPicPr>
          <p:cNvPr id="1026" name="Picture 2" descr="E:\фото\Новая папк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42918"/>
            <a:ext cx="3702845" cy="5662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sz="2400" dirty="0" smtClean="0"/>
              <a:t>Как появилось слово семья</a:t>
            </a:r>
          </a:p>
          <a:p>
            <a:r>
              <a:rPr lang="ru-RU" sz="2400" dirty="0" smtClean="0"/>
              <a:t>Когда-то о нем не слыхала земля</a:t>
            </a:r>
          </a:p>
          <a:p>
            <a:r>
              <a:rPr lang="ru-RU" sz="2400" dirty="0" smtClean="0"/>
              <a:t>Но Еве сказал перед свадьбой Адам;</a:t>
            </a:r>
          </a:p>
          <a:p>
            <a:r>
              <a:rPr lang="ru-RU" sz="2400" dirty="0" smtClean="0"/>
              <a:t>Сейчас я тебе семь вопросов задам:</a:t>
            </a:r>
          </a:p>
          <a:p>
            <a:r>
              <a:rPr lang="ru-RU" sz="2400" dirty="0" smtClean="0"/>
              <a:t>Кто деток родит мне, богиня моя?</a:t>
            </a:r>
          </a:p>
          <a:p>
            <a:r>
              <a:rPr lang="ru-RU" sz="2400" dirty="0" smtClean="0"/>
              <a:t>И Ева тихонько  ответила  «Я»</a:t>
            </a:r>
          </a:p>
          <a:p>
            <a:r>
              <a:rPr lang="ru-RU" sz="2400" dirty="0" smtClean="0"/>
              <a:t>Кто платье сошьёт, постирает бельё,</a:t>
            </a:r>
          </a:p>
          <a:p>
            <a:r>
              <a:rPr lang="ru-RU" sz="2400" dirty="0" smtClean="0"/>
              <a:t>Меня приласкает, украсит жильё?</a:t>
            </a:r>
          </a:p>
          <a:p>
            <a:r>
              <a:rPr lang="ru-RU" sz="2400" dirty="0" smtClean="0"/>
              <a:t>Ответь на вопрос подруга моя…?</a:t>
            </a:r>
          </a:p>
          <a:p>
            <a:r>
              <a:rPr lang="ru-RU" sz="2400" dirty="0" smtClean="0"/>
              <a:t>«Я» , «Я», «Я» – Ева молвила  - «Я».</a:t>
            </a:r>
          </a:p>
          <a:p>
            <a:r>
              <a:rPr lang="ru-RU" sz="2400" dirty="0" smtClean="0"/>
              <a:t>Сказала она знаменитых семь «Я»,</a:t>
            </a:r>
          </a:p>
          <a:p>
            <a:r>
              <a:rPr lang="ru-RU" sz="2400" dirty="0" smtClean="0"/>
              <a:t>И так на земле  появилась    СЕМЬЯ !!!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Семья , основанная на браке или кровном родстве, малая группа , члены которой связаны моральной и правовой ответственностью ,общностью быта, взаимной помощью…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фото\100_2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6004" y="1935163"/>
            <a:ext cx="665199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Немного истории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Глубокая древность – беспорядочность</a:t>
            </a:r>
          </a:p>
          <a:p>
            <a:r>
              <a:rPr lang="ru-RU" dirty="0" smtClean="0"/>
              <a:t>Родовое общество – групповой брак, эпизодическое сожительство, появление парного брака</a:t>
            </a:r>
          </a:p>
          <a:p>
            <a:r>
              <a:rPr lang="ru-RU" dirty="0" smtClean="0"/>
              <a:t>Матриархат  - главенство женщины</a:t>
            </a:r>
          </a:p>
          <a:p>
            <a:r>
              <a:rPr lang="ru-RU" dirty="0" smtClean="0"/>
              <a:t>Патриархат – моногамия ( запрет расторжения брака со стороны женщины)</a:t>
            </a:r>
          </a:p>
          <a:p>
            <a:r>
              <a:rPr lang="ru-RU" dirty="0" smtClean="0"/>
              <a:t>Рабовладельческий строй – многоженство</a:t>
            </a:r>
          </a:p>
          <a:p>
            <a:r>
              <a:rPr lang="ru-RU" dirty="0" smtClean="0"/>
              <a:t>Феодализм  - большая семья ( сословная иерархия, общество)</a:t>
            </a:r>
          </a:p>
          <a:p>
            <a:r>
              <a:rPr lang="ru-RU" dirty="0" smtClean="0"/>
              <a:t>Капитализм – современная семья (брачные договора разной формы, возрастание роли женщины)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исторические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парная -  ( неустойчивая связь между мужем и женой при раздельном имуществе)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большая - (включает несколько поколений родственников)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- полигамная - ( многоженство, </a:t>
            </a:r>
            <a:r>
              <a:rPr lang="ru-RU" dirty="0" err="1" smtClean="0">
                <a:solidFill>
                  <a:srgbClr val="002060"/>
                </a:solidFill>
              </a:rPr>
              <a:t>многомуженство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- моногамная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-  </a:t>
            </a:r>
            <a:r>
              <a:rPr lang="ru-RU" dirty="0" err="1" smtClean="0">
                <a:solidFill>
                  <a:srgbClr val="002060"/>
                </a:solidFill>
              </a:rPr>
              <a:t>нуклеарная</a:t>
            </a:r>
            <a:r>
              <a:rPr lang="ru-RU" dirty="0" smtClean="0">
                <a:solidFill>
                  <a:srgbClr val="002060"/>
                </a:solidFill>
              </a:rPr>
              <a:t> - современная семья  – (супруги и дети, без бабушек и дедушек, других родственников)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Ошибка Д.И.Менделеева…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 smtClean="0"/>
          </a:p>
          <a:p>
            <a:r>
              <a:rPr lang="ru-RU" sz="3600" dirty="0" smtClean="0"/>
              <a:t>По расчёту великого учёного -  к концу </a:t>
            </a:r>
            <a:r>
              <a:rPr lang="ru-RU" sz="3600" dirty="0" smtClean="0">
                <a:solidFill>
                  <a:schemeClr val="accent2"/>
                </a:solidFill>
              </a:rPr>
              <a:t>20</a:t>
            </a:r>
            <a:r>
              <a:rPr lang="ru-RU" sz="3600" dirty="0" smtClean="0"/>
              <a:t> века     ---   </a:t>
            </a:r>
            <a:r>
              <a:rPr lang="ru-RU" sz="3600" dirty="0" smtClean="0">
                <a:solidFill>
                  <a:srgbClr val="FF0000"/>
                </a:solidFill>
              </a:rPr>
              <a:t>350-400</a:t>
            </a:r>
            <a:r>
              <a:rPr lang="ru-RU" sz="3600" dirty="0" smtClean="0"/>
              <a:t> </a:t>
            </a:r>
            <a:r>
              <a:rPr lang="ru-RU" sz="3600" dirty="0" err="1" smtClean="0"/>
              <a:t>млн</a:t>
            </a:r>
            <a:r>
              <a:rPr lang="ru-RU" sz="3600" dirty="0" smtClean="0"/>
              <a:t> человек</a:t>
            </a:r>
          </a:p>
          <a:p>
            <a:endParaRPr lang="ru-RU" sz="3600" dirty="0" smtClean="0"/>
          </a:p>
          <a:p>
            <a:r>
              <a:rPr lang="ru-RU" sz="3600" dirty="0" smtClean="0"/>
              <a:t>Итоги переписи населения  в России </a:t>
            </a:r>
            <a:r>
              <a:rPr lang="ru-RU" sz="3600" dirty="0" smtClean="0">
                <a:solidFill>
                  <a:schemeClr val="accent2"/>
                </a:solidFill>
              </a:rPr>
              <a:t>2002</a:t>
            </a:r>
            <a:r>
              <a:rPr lang="ru-RU" sz="3600" dirty="0" smtClean="0"/>
              <a:t> года  --- </a:t>
            </a:r>
            <a:r>
              <a:rPr lang="ru-RU" sz="3600" dirty="0" smtClean="0">
                <a:solidFill>
                  <a:srgbClr val="FF0000"/>
                </a:solidFill>
              </a:rPr>
              <a:t>145,2</a:t>
            </a:r>
            <a:r>
              <a:rPr lang="ru-RU" sz="3600" dirty="0" smtClean="0"/>
              <a:t> </a:t>
            </a:r>
            <a:r>
              <a:rPr lang="ru-RU" sz="3600" dirty="0" err="1" smtClean="0"/>
              <a:t>млн</a:t>
            </a:r>
            <a:r>
              <a:rPr lang="ru-RU" sz="3600" dirty="0" smtClean="0"/>
              <a:t> человек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Демографический кризис…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октябре 1999 года  на Земле ( по данным ООН) родился   </a:t>
            </a:r>
            <a:r>
              <a:rPr lang="ru-RU" sz="3200" dirty="0" smtClean="0">
                <a:solidFill>
                  <a:srgbClr val="FF0000"/>
                </a:solidFill>
              </a:rPr>
              <a:t>6 - миллиардный  </a:t>
            </a:r>
            <a:r>
              <a:rPr lang="ru-RU" dirty="0" smtClean="0"/>
              <a:t>житель</a:t>
            </a:r>
          </a:p>
          <a:p>
            <a:r>
              <a:rPr lang="ru-RU" dirty="0" smtClean="0"/>
              <a:t>К 2010 году население Земли достигнет </a:t>
            </a:r>
            <a:r>
              <a:rPr lang="ru-RU" sz="3200" dirty="0" smtClean="0">
                <a:solidFill>
                  <a:srgbClr val="FF0000"/>
                </a:solidFill>
              </a:rPr>
              <a:t>10-11 миллиардов</a:t>
            </a:r>
            <a:r>
              <a:rPr lang="ru-RU" dirty="0" smtClean="0"/>
              <a:t> человек</a:t>
            </a:r>
          </a:p>
          <a:p>
            <a:r>
              <a:rPr lang="ru-RU" dirty="0" smtClean="0"/>
              <a:t>С 1992 года </a:t>
            </a:r>
            <a:r>
              <a:rPr lang="ru-RU" dirty="0" smtClean="0">
                <a:solidFill>
                  <a:srgbClr val="FF0000"/>
                </a:solidFill>
              </a:rPr>
              <a:t>население </a:t>
            </a:r>
            <a:r>
              <a:rPr lang="ru-RU" dirty="0" smtClean="0"/>
              <a:t>России неуклонно </a:t>
            </a:r>
            <a:r>
              <a:rPr lang="ru-RU" sz="3200" dirty="0" smtClean="0">
                <a:solidFill>
                  <a:srgbClr val="FF0000"/>
                </a:solidFill>
              </a:rPr>
              <a:t>сокращается</a:t>
            </a:r>
          </a:p>
          <a:p>
            <a:r>
              <a:rPr lang="ru-RU" dirty="0" smtClean="0"/>
              <a:t>К середине 21 века население России составит около </a:t>
            </a:r>
            <a:r>
              <a:rPr lang="ru-RU" sz="4400" dirty="0" smtClean="0">
                <a:solidFill>
                  <a:srgbClr val="FF0000"/>
                </a:solidFill>
              </a:rPr>
              <a:t>100 </a:t>
            </a:r>
            <a:r>
              <a:rPr lang="ru-RU" sz="4400" dirty="0" err="1" smtClean="0">
                <a:solidFill>
                  <a:srgbClr val="FF0000"/>
                </a:solidFill>
              </a:rPr>
              <a:t>млн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человек ( данные ООН)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0009"/>
            <a:ext cx="8229600" cy="83153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Кризис семьи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Autofit/>
          </a:bodyPr>
          <a:lstStyle/>
          <a:p>
            <a:r>
              <a:rPr lang="ru-RU" sz="3600" dirty="0" smtClean="0"/>
              <a:t>30%   </a:t>
            </a:r>
            <a:r>
              <a:rPr lang="ru-RU" sz="3200" dirty="0" smtClean="0">
                <a:solidFill>
                  <a:srgbClr val="FF0000"/>
                </a:solidFill>
              </a:rPr>
              <a:t>детей рождается вне брака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14 %  </a:t>
            </a:r>
            <a:r>
              <a:rPr lang="ru-RU" sz="3200" dirty="0" smtClean="0">
                <a:solidFill>
                  <a:srgbClr val="FF0000"/>
                </a:solidFill>
              </a:rPr>
              <a:t>детей воспитывается в неполной семье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276000</a:t>
            </a:r>
            <a:r>
              <a:rPr lang="ru-RU" sz="3200" dirty="0" smtClean="0">
                <a:solidFill>
                  <a:srgbClr val="FF0000"/>
                </a:solidFill>
              </a:rPr>
              <a:t>  родителей состоят на учёте в милиции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рассматривается ежегодно </a:t>
            </a:r>
            <a:r>
              <a:rPr lang="ru-RU" sz="3600" dirty="0" smtClean="0"/>
              <a:t>35000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заявлений о лишении родительских прав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Традиционная семья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1) </a:t>
            </a:r>
            <a:r>
              <a:rPr lang="ru-RU" dirty="0" smtClean="0">
                <a:solidFill>
                  <a:srgbClr val="FF0000"/>
                </a:solidFill>
              </a:rPr>
              <a:t>состав семьи  </a:t>
            </a:r>
            <a:r>
              <a:rPr lang="ru-RU" dirty="0" smtClean="0"/>
              <a:t>-родители, дети. престарелые родители</a:t>
            </a:r>
          </a:p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smtClean="0">
                <a:solidFill>
                  <a:srgbClr val="FF0000"/>
                </a:solidFill>
              </a:rPr>
              <a:t>цели создания семьи </a:t>
            </a:r>
            <a:r>
              <a:rPr lang="ru-RU" dirty="0" smtClean="0"/>
              <a:t>– религиозный и духовно-нравственный идеал жизни, рождение детей, хозяйство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3) </a:t>
            </a:r>
            <a:r>
              <a:rPr lang="ru-RU" dirty="0" smtClean="0">
                <a:solidFill>
                  <a:srgbClr val="FF0000"/>
                </a:solidFill>
              </a:rPr>
              <a:t>структура семьи </a:t>
            </a:r>
            <a:r>
              <a:rPr lang="ru-RU" dirty="0" smtClean="0"/>
              <a:t>– муж, отец – глава семьи, второе место жене – остальные в подчинении, послушании</a:t>
            </a:r>
          </a:p>
          <a:p>
            <a:r>
              <a:rPr lang="ru-RU" dirty="0" smtClean="0"/>
              <a:t>4) </a:t>
            </a:r>
            <a:r>
              <a:rPr lang="ru-RU" dirty="0" smtClean="0">
                <a:solidFill>
                  <a:srgbClr val="FF0000"/>
                </a:solidFill>
              </a:rPr>
              <a:t>система ценностей </a:t>
            </a:r>
            <a:r>
              <a:rPr lang="ru-RU" dirty="0" smtClean="0"/>
              <a:t>– бог, вера, любовь, уважение, почтение, трудолюбие, взаимопомощь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00B0F0"/>
      </a:lt1>
      <a:dk2>
        <a:srgbClr val="4E3B30"/>
      </a:dk2>
      <a:lt2>
        <a:srgbClr val="7030A0"/>
      </a:lt2>
      <a:accent1>
        <a:srgbClr val="F0A22E"/>
      </a:accent1>
      <a:accent2>
        <a:srgbClr val="C00000"/>
      </a:accent2>
      <a:accent3>
        <a:srgbClr val="B58B80"/>
      </a:accent3>
      <a:accent4>
        <a:srgbClr val="FFFF00"/>
      </a:accent4>
      <a:accent5>
        <a:srgbClr val="E1D0CC"/>
      </a:accent5>
      <a:accent6>
        <a:srgbClr val="C17529"/>
      </a:accent6>
      <a:hlink>
        <a:srgbClr val="C87D0E"/>
      </a:hlink>
      <a:folHlink>
        <a:srgbClr val="81171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474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Семья … Семья ?   Семья! </vt:lpstr>
      <vt:lpstr>Слайд 2</vt:lpstr>
      <vt:lpstr>Семья , основанная на браке или кровном родстве, малая группа , члены которой связаны моральной и правовой ответственностью ,общностью быта, взаимной помощью…</vt:lpstr>
      <vt:lpstr> Немного истории …</vt:lpstr>
      <vt:lpstr>Основные исторические формы</vt:lpstr>
      <vt:lpstr> Ошибка Д.И.Менделеева…</vt:lpstr>
      <vt:lpstr>  Демографический кризис…</vt:lpstr>
      <vt:lpstr> Кризис семьи …</vt:lpstr>
      <vt:lpstr>Традиционная семья …</vt:lpstr>
      <vt:lpstr>Современная семья …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… Семья ?   Семья! </dc:title>
  <dc:creator>Ray</dc:creator>
  <cp:lastModifiedBy>dns</cp:lastModifiedBy>
  <cp:revision>22</cp:revision>
  <dcterms:created xsi:type="dcterms:W3CDTF">2008-12-06T09:01:53Z</dcterms:created>
  <dcterms:modified xsi:type="dcterms:W3CDTF">2013-08-26T10:22:20Z</dcterms:modified>
</cp:coreProperties>
</file>